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8288000" cy="10287000"/>
  <p:notesSz cx="6858000" cy="9144000"/>
  <p:embeddedFontLst>
    <p:embeddedFont>
      <p:font typeface="Exo 2" panose="020B0604020202020204" charset="-94"/>
      <p:regular r:id="rId9"/>
    </p:embeddedFont>
    <p:embeddedFont>
      <p:font typeface="Exo 2 Bold" panose="020B0604020202020204" charset="-94"/>
      <p:regular r:id="rId10"/>
    </p:embeddedFont>
    <p:embeddedFont>
      <p:font typeface="Exo 2 Light" panose="020B0604020202020204" charset="-94"/>
      <p:regular r:id="rId11"/>
    </p:embeddedFont>
    <p:embeddedFont>
      <p:font typeface="Exo 2 Semi-Bold" panose="020B0604020202020204" charset="-94"/>
      <p:regular r:id="rId12"/>
    </p:embeddedFont>
    <p:embeddedFont>
      <p:font typeface="Exo 2 Ultra-Bold" panose="020B0604020202020204" charset="-94"/>
      <p:regular r:id="rId13"/>
    </p:embeddedFont>
    <p:embeddedFont>
      <p:font typeface="Khand Bold" panose="020B0604020202020204" charset="-9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DC4CCB-9D89-4C26-A68E-57A4A8D59190}" v="23" dt="2025-08-22T20:00:05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15547" cy="7916227"/>
            <a:chOff x="0" y="0"/>
            <a:chExt cx="2690514" cy="20849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0514" cy="2084932"/>
            </a:xfrm>
            <a:custGeom>
              <a:avLst/>
              <a:gdLst/>
              <a:ahLst/>
              <a:cxnLst/>
              <a:rect l="l" t="t" r="r" b="b"/>
              <a:pathLst>
                <a:path w="2690514" h="2084932">
                  <a:moveTo>
                    <a:pt x="0" y="0"/>
                  </a:moveTo>
                  <a:lnTo>
                    <a:pt x="2690514" y="0"/>
                  </a:lnTo>
                  <a:lnTo>
                    <a:pt x="2690514" y="2084932"/>
                  </a:lnTo>
                  <a:lnTo>
                    <a:pt x="0" y="2084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FF1437"/>
              </a:solidFill>
              <a:prstDash val="solid"/>
              <a:miter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690514" cy="2132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66656" y="-100012"/>
            <a:ext cx="8121344" cy="10382250"/>
            <a:chOff x="0" y="0"/>
            <a:chExt cx="10828459" cy="13843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0486" t="24037" r="11549" b="18039"/>
            <a:stretch>
              <a:fillRect/>
            </a:stretch>
          </p:blipFill>
          <p:spPr>
            <a:xfrm>
              <a:off x="0" y="0"/>
              <a:ext cx="10828459" cy="13843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5400000">
            <a:off x="7734975" y="2331669"/>
            <a:ext cx="12984707" cy="8121344"/>
          </a:xfrm>
          <a:custGeom>
            <a:avLst/>
            <a:gdLst/>
            <a:ahLst/>
            <a:cxnLst/>
            <a:rect l="l" t="t" r="r" b="b"/>
            <a:pathLst>
              <a:path w="12984707" h="8121344">
                <a:moveTo>
                  <a:pt x="0" y="0"/>
                </a:moveTo>
                <a:lnTo>
                  <a:pt x="12984706" y="0"/>
                </a:lnTo>
                <a:lnTo>
                  <a:pt x="12984706" y="8121344"/>
                </a:lnTo>
                <a:lnTo>
                  <a:pt x="0" y="8121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66656" y="0"/>
            <a:ext cx="8083674" cy="10234613"/>
            <a:chOff x="0" y="0"/>
            <a:chExt cx="10778232" cy="136461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20889" t="24958" r="12289" b="18640"/>
            <a:stretch>
              <a:fillRect/>
            </a:stretch>
          </p:blipFill>
          <p:spPr>
            <a:xfrm>
              <a:off x="0" y="0"/>
              <a:ext cx="10778232" cy="13646150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>
            <a:off x="0" y="10234613"/>
            <a:ext cx="10215547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2414912" y="839255"/>
            <a:ext cx="5734198" cy="111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9000" b="1" dirty="0">
                <a:solidFill>
                  <a:srgbClr val="FF1437"/>
                </a:solidFill>
                <a:ea typeface="+mn-lt"/>
                <a:cs typeface="+mn-lt"/>
              </a:rPr>
              <a:t>BASKETBOL</a:t>
            </a:r>
            <a:endParaRPr lang="tr-TR" dirty="0"/>
          </a:p>
        </p:txBody>
      </p:sp>
      <p:pic>
        <p:nvPicPr>
          <p:cNvPr id="12" name="Resim 11" descr="metin, amblem, logo, ticari mark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BF277F8-8283-C1C2-58ED-3BEDB2F2C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754" y="2747499"/>
            <a:ext cx="4931858" cy="38302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1282" y="-1448697"/>
            <a:ext cx="5138738" cy="8036132"/>
            <a:chOff x="0" y="0"/>
            <a:chExt cx="732186" cy="1145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2186" cy="1145017"/>
            </a:xfrm>
            <a:custGeom>
              <a:avLst/>
              <a:gdLst/>
              <a:ahLst/>
              <a:cxnLst/>
              <a:rect l="l" t="t" r="r" b="b"/>
              <a:pathLst>
                <a:path w="732186" h="1145017">
                  <a:moveTo>
                    <a:pt x="244194" y="1125948"/>
                  </a:moveTo>
                  <a:cubicBezTo>
                    <a:pt x="281731" y="1137462"/>
                    <a:pt x="324406" y="1145017"/>
                    <a:pt x="366290" y="1145017"/>
                  </a:cubicBezTo>
                  <a:cubicBezTo>
                    <a:pt x="408175" y="1145017"/>
                    <a:pt x="448479" y="1138540"/>
                    <a:pt x="485621" y="1127027"/>
                  </a:cubicBezTo>
                  <a:cubicBezTo>
                    <a:pt x="486412" y="1126667"/>
                    <a:pt x="487202" y="1126667"/>
                    <a:pt x="487992" y="1126308"/>
                  </a:cubicBezTo>
                  <a:cubicBezTo>
                    <a:pt x="627475" y="1080252"/>
                    <a:pt x="730211" y="958639"/>
                    <a:pt x="732186" y="809136"/>
                  </a:cubicBezTo>
                  <a:lnTo>
                    <a:pt x="732186" y="0"/>
                  </a:lnTo>
                  <a:lnTo>
                    <a:pt x="0" y="0"/>
                  </a:lnTo>
                  <a:lnTo>
                    <a:pt x="0" y="808535"/>
                  </a:lnTo>
                  <a:cubicBezTo>
                    <a:pt x="1976" y="959357"/>
                    <a:pt x="103130" y="1080973"/>
                    <a:pt x="244194" y="11259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1437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732186" cy="1065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15402" y="2464594"/>
            <a:ext cx="376907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FCF6F0"/>
                </a:solidFill>
                <a:latin typeface="Exo 2 Semi-Bold"/>
                <a:ea typeface="Exo 2 Semi-Bold"/>
                <a:cs typeface="Exo 2 Semi-Bold"/>
                <a:sym typeface="Exo 2 Semi-Bold"/>
              </a:rPr>
              <a:t>Sayın veliler,</a:t>
            </a:r>
          </a:p>
          <a:p>
            <a:pPr algn="l">
              <a:lnSpc>
                <a:spcPts val="7000"/>
              </a:lnSpc>
            </a:pPr>
            <a:endParaRPr lang="en-US" sz="5000" b="1">
              <a:solidFill>
                <a:srgbClr val="FCF6F0"/>
              </a:solidFill>
              <a:latin typeface="Exo 2 Semi-Bold"/>
              <a:ea typeface="Exo 2 Semi-Bold"/>
              <a:cs typeface="Exo 2 Semi-Bold"/>
              <a:sym typeface="Exo 2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081506"/>
            <a:ext cx="8900913" cy="298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0"/>
              </a:lnSpc>
            </a:pPr>
            <a:r>
              <a:rPr lang="en-US" sz="2822" b="1">
                <a:solidFill>
                  <a:srgbClr val="FCF6F0"/>
                </a:solidFill>
                <a:latin typeface="Exo 2 Semi-Bold"/>
                <a:ea typeface="Exo 2 Semi-Bold"/>
                <a:cs typeface="Exo 2 Semi-Bold"/>
                <a:sym typeface="Exo 2 Semi-Bold"/>
              </a:rPr>
              <a:t>Öğrencilerimizin bir yıl boyunca basketbol alanında edindikleri gelişim ve kazanımları sizlerle paylaşmaktan mutluluk duyuyoruz. </a:t>
            </a:r>
          </a:p>
          <a:p>
            <a:pPr algn="l">
              <a:lnSpc>
                <a:spcPts val="3950"/>
              </a:lnSpc>
            </a:pPr>
            <a:r>
              <a:rPr lang="en-US" sz="2822" b="1">
                <a:solidFill>
                  <a:srgbClr val="FCF6F0"/>
                </a:solidFill>
                <a:latin typeface="Exo 2 Semi-Bold"/>
                <a:ea typeface="Exo 2 Semi-Bold"/>
                <a:cs typeface="Exo 2 Semi-Bold"/>
                <a:sym typeface="Exo 2 Semi-Bold"/>
              </a:rPr>
              <a:t>Bu süreçte çocuklarımız yalnızca basketbol oynamayı değil, aynı zamanda sporun hayatlarına kattığı birçok değerli kazanımı da elde edecekler </a:t>
            </a:r>
          </a:p>
        </p:txBody>
      </p:sp>
      <p:sp>
        <p:nvSpPr>
          <p:cNvPr id="7" name="AutoShape 7"/>
          <p:cNvSpPr/>
          <p:nvPr/>
        </p:nvSpPr>
        <p:spPr>
          <a:xfrm>
            <a:off x="0" y="5095875"/>
            <a:ext cx="11703273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1750898" y="-100012"/>
            <a:ext cx="6537102" cy="10382250"/>
            <a:chOff x="0" y="0"/>
            <a:chExt cx="8716136" cy="13843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1572" r="46451"/>
            <a:stretch>
              <a:fillRect/>
            </a:stretch>
          </p:blipFill>
          <p:spPr>
            <a:xfrm>
              <a:off x="0" y="0"/>
              <a:ext cx="8716136" cy="138430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1703273" y="-100012"/>
            <a:ext cx="3316176" cy="10382250"/>
            <a:chOff x="0" y="0"/>
            <a:chExt cx="4421568" cy="138430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1210" r="67495"/>
            <a:stretch>
              <a:fillRect/>
            </a:stretch>
          </p:blipFill>
          <p:spPr>
            <a:xfrm>
              <a:off x="0" y="0"/>
              <a:ext cx="4421568" cy="13843000"/>
            </a:xfrm>
            <a:prstGeom prst="rect">
              <a:avLst/>
            </a:prstGeom>
          </p:spPr>
        </p:pic>
      </p:grpSp>
      <p:sp>
        <p:nvSpPr>
          <p:cNvPr id="12" name="AutoShape 12"/>
          <p:cNvSpPr/>
          <p:nvPr/>
        </p:nvSpPr>
        <p:spPr>
          <a:xfrm>
            <a:off x="11655648" y="0"/>
            <a:ext cx="0" cy="1028700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956" y="-6769041"/>
            <a:ext cx="6626178" cy="10362242"/>
            <a:chOff x="0" y="0"/>
            <a:chExt cx="732186" cy="1145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2186" cy="1145017"/>
            </a:xfrm>
            <a:custGeom>
              <a:avLst/>
              <a:gdLst/>
              <a:ahLst/>
              <a:cxnLst/>
              <a:rect l="l" t="t" r="r" b="b"/>
              <a:pathLst>
                <a:path w="732186" h="1145017">
                  <a:moveTo>
                    <a:pt x="244194" y="1125948"/>
                  </a:moveTo>
                  <a:cubicBezTo>
                    <a:pt x="281731" y="1137462"/>
                    <a:pt x="324406" y="1145017"/>
                    <a:pt x="366290" y="1145017"/>
                  </a:cubicBezTo>
                  <a:cubicBezTo>
                    <a:pt x="408175" y="1145017"/>
                    <a:pt x="448479" y="1138540"/>
                    <a:pt x="485621" y="1127027"/>
                  </a:cubicBezTo>
                  <a:cubicBezTo>
                    <a:pt x="486412" y="1126667"/>
                    <a:pt x="487202" y="1126667"/>
                    <a:pt x="487992" y="1126308"/>
                  </a:cubicBezTo>
                  <a:cubicBezTo>
                    <a:pt x="627475" y="1080252"/>
                    <a:pt x="730211" y="958639"/>
                    <a:pt x="732186" y="809136"/>
                  </a:cubicBezTo>
                  <a:lnTo>
                    <a:pt x="732186" y="0"/>
                  </a:lnTo>
                  <a:lnTo>
                    <a:pt x="0" y="0"/>
                  </a:lnTo>
                  <a:lnTo>
                    <a:pt x="0" y="808535"/>
                  </a:lnTo>
                  <a:cubicBezTo>
                    <a:pt x="1976" y="959357"/>
                    <a:pt x="103130" y="1080973"/>
                    <a:pt x="244194" y="1125948"/>
                  </a:cubicBezTo>
                  <a:close/>
                </a:path>
              </a:pathLst>
            </a:custGeom>
            <a:solidFill>
              <a:srgbClr val="0F1A38"/>
            </a:solidFill>
            <a:ln w="95250" cap="sq">
              <a:solidFill>
                <a:srgbClr val="FF1437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732186" cy="1065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0" y="4077179"/>
            <a:ext cx="9662090" cy="15109904"/>
            <a:chOff x="0" y="0"/>
            <a:chExt cx="732186" cy="11450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2186" cy="1145017"/>
            </a:xfrm>
            <a:custGeom>
              <a:avLst/>
              <a:gdLst/>
              <a:ahLst/>
              <a:cxnLst/>
              <a:rect l="l" t="t" r="r" b="b"/>
              <a:pathLst>
                <a:path w="732186" h="1145017">
                  <a:moveTo>
                    <a:pt x="244194" y="1125948"/>
                  </a:moveTo>
                  <a:cubicBezTo>
                    <a:pt x="281731" y="1137462"/>
                    <a:pt x="324406" y="1145017"/>
                    <a:pt x="366290" y="1145017"/>
                  </a:cubicBezTo>
                  <a:cubicBezTo>
                    <a:pt x="408175" y="1145017"/>
                    <a:pt x="448479" y="1138540"/>
                    <a:pt x="485621" y="1127027"/>
                  </a:cubicBezTo>
                  <a:cubicBezTo>
                    <a:pt x="486412" y="1126667"/>
                    <a:pt x="487202" y="1126667"/>
                    <a:pt x="487992" y="1126308"/>
                  </a:cubicBezTo>
                  <a:cubicBezTo>
                    <a:pt x="627475" y="1080252"/>
                    <a:pt x="730211" y="958639"/>
                    <a:pt x="732186" y="809136"/>
                  </a:cubicBezTo>
                  <a:lnTo>
                    <a:pt x="732186" y="0"/>
                  </a:lnTo>
                  <a:lnTo>
                    <a:pt x="0" y="0"/>
                  </a:lnTo>
                  <a:lnTo>
                    <a:pt x="0" y="808535"/>
                  </a:lnTo>
                  <a:cubicBezTo>
                    <a:pt x="1976" y="959357"/>
                    <a:pt x="103130" y="1080973"/>
                    <a:pt x="244194" y="11259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1437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2186" cy="1065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9614465" y="0"/>
            <a:ext cx="0" cy="1028700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2384266" y="857250"/>
            <a:ext cx="489355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FF1437"/>
                </a:solidFill>
                <a:latin typeface="Khand Bold"/>
                <a:ea typeface="Khand Bold"/>
                <a:cs typeface="Khand Bold"/>
                <a:sym typeface="Khand Bold"/>
              </a:rPr>
              <a:t>BASKETBOL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3328" y="6223453"/>
            <a:ext cx="711543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F1A38"/>
                </a:solidFill>
                <a:latin typeface="Exo 2 Bold"/>
                <a:ea typeface="Exo 2 Bold"/>
                <a:cs typeface="Exo 2 Bold"/>
                <a:sym typeface="Exo 2 Bold"/>
              </a:rPr>
              <a:t>🏀 BASKETBOL NEDIR?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26924" y="2155824"/>
            <a:ext cx="3973378" cy="59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3440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⚡ Nasıl Oynanır?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03267" y="2895979"/>
            <a:ext cx="9091336" cy="297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• Oyun, orta sahadan yapılan hava atışıyla başlar.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Oyuncular topu elle sektirerek (dripling yaparak) veya pas vererek ilerletir.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Topu elinde tutup yürümek yasaktır (bu kurala “steps” denir).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Amaç, topu rakip potadan geçirerek sayı yapmak.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Çizgi içinden atılan basket = 2 sayı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Üç sayı çizgisinin gerisinden atılan basket = 3 sayı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Faul atışı = 1 sayı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 Light"/>
                <a:ea typeface="Exo 2 Light"/>
                <a:cs typeface="Exo 2 Light"/>
                <a:sym typeface="Exo 2 Light"/>
              </a:rPr>
              <a:t> • Oyun 4 periyot (genelde her biri 10 dakika) üzerinden oynanır.</a:t>
            </a:r>
          </a:p>
          <a:p>
            <a:pPr algn="l">
              <a:lnSpc>
                <a:spcPts val="2629"/>
              </a:lnSpc>
            </a:pPr>
            <a:endParaRPr lang="en-US" sz="1878">
              <a:solidFill>
                <a:srgbClr val="000000"/>
              </a:solidFill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7117875"/>
            <a:ext cx="7826787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F1A38"/>
                </a:solidFill>
                <a:latin typeface="Exo 2 Light"/>
                <a:ea typeface="Exo 2 Light"/>
                <a:cs typeface="Exo 2 Light"/>
                <a:sym typeface="Exo 2 Light"/>
              </a:rPr>
              <a:t>Basketbol, iki takımın birbirine karşı oynadığı ve topu potadan geçirerek sayı kazanmaya çalıştığı bir takım sporudur.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F1A38"/>
                </a:solidFill>
                <a:latin typeface="Exo 2 Light"/>
                <a:ea typeface="Exo 2 Light"/>
                <a:cs typeface="Exo 2 Light"/>
                <a:sym typeface="Exo 2 Light"/>
              </a:rPr>
              <a:t>Her takımda 5’er oyuncu sahada bulunur. Oyunun temel amacı,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F1A38"/>
                </a:solidFill>
                <a:latin typeface="Exo 2 Light"/>
                <a:ea typeface="Exo 2 Light"/>
                <a:cs typeface="Exo 2 Light"/>
                <a:sym typeface="Exo 2 Light"/>
              </a:rPr>
              <a:t>rakip potaya sayı atmak ve kendi potasını savunmaktır.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F1A38"/>
              </a:solidFill>
              <a:latin typeface="Exo 2 Light"/>
              <a:ea typeface="Exo 2 Light"/>
              <a:cs typeface="Exo 2 Light"/>
              <a:sym typeface="Exo 2 Ligh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662090" y="0"/>
            <a:ext cx="8625910" cy="2041640"/>
            <a:chOff x="0" y="0"/>
            <a:chExt cx="11501213" cy="272218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t="32254" b="32254"/>
            <a:stretch>
              <a:fillRect/>
            </a:stretch>
          </p:blipFill>
          <p:spPr>
            <a:xfrm>
              <a:off x="0" y="0"/>
              <a:ext cx="11501213" cy="2722186"/>
            </a:xfrm>
            <a:prstGeom prst="rect">
              <a:avLst/>
            </a:prstGeom>
          </p:spPr>
        </p:pic>
      </p:grpSp>
      <p:sp>
        <p:nvSpPr>
          <p:cNvPr id="16" name="AutoShape 16"/>
          <p:cNvSpPr/>
          <p:nvPr/>
        </p:nvSpPr>
        <p:spPr>
          <a:xfrm>
            <a:off x="9662090" y="1994015"/>
            <a:ext cx="9432513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0003267" y="7413527"/>
            <a:ext cx="9091336" cy="23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• Top sürmeden yürümek yasaktır.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• Topa ayakla müdahale etmek yasaktır.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• Savunma yaparken rakibe sert temas (itme, çekme, vurma) faul sayılır.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• Takımlar 24 saniye içinde hücum etmek zorundadır (24 saniye kuralı).</a:t>
            </a:r>
          </a:p>
          <a:p>
            <a:pPr algn="l">
              <a:lnSpc>
                <a:spcPts val="2629"/>
              </a:lnSpc>
            </a:pPr>
            <a:r>
              <a:rPr lang="en-US" sz="1878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• Bir oyuncu 5 faul yaptığında oyundan çıkar.</a:t>
            </a:r>
          </a:p>
          <a:p>
            <a:pPr algn="l">
              <a:lnSpc>
                <a:spcPts val="2629"/>
              </a:lnSpc>
            </a:pPr>
            <a:endParaRPr lang="en-US" sz="1878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algn="l">
              <a:lnSpc>
                <a:spcPts val="2629"/>
              </a:lnSpc>
            </a:pPr>
            <a:endParaRPr lang="en-US" sz="1878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447714" y="5998437"/>
            <a:ext cx="3744438" cy="55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9"/>
              </a:lnSpc>
            </a:pPr>
            <a:r>
              <a:rPr lang="en-US" sz="3242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📜 Temel Kurallar</a:t>
            </a:r>
          </a:p>
        </p:txBody>
      </p:sp>
    </p:spTree>
  </p:cSld>
  <p:clrMapOvr>
    <a:masterClrMapping/>
  </p:clrMapOvr>
  <p:transition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162" y="2708236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850763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5623268" y="1526519"/>
            <a:ext cx="11228706" cy="7180242"/>
            <a:chOff x="0" y="0"/>
            <a:chExt cx="14971608" cy="9573656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2698976" y="-2698976"/>
              <a:ext cx="9573656" cy="14971608"/>
              <a:chOff x="0" y="0"/>
              <a:chExt cx="732186" cy="11450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32186" cy="1145017"/>
              </a:xfrm>
              <a:custGeom>
                <a:avLst/>
                <a:gdLst/>
                <a:ahLst/>
                <a:cxnLst/>
                <a:rect l="l" t="t" r="r" b="b"/>
                <a:pathLst>
                  <a:path w="732186" h="1145017">
                    <a:moveTo>
                      <a:pt x="244194" y="1125948"/>
                    </a:moveTo>
                    <a:cubicBezTo>
                      <a:pt x="281731" y="1137462"/>
                      <a:pt x="324406" y="1145017"/>
                      <a:pt x="366290" y="1145017"/>
                    </a:cubicBezTo>
                    <a:cubicBezTo>
                      <a:pt x="408175" y="1145017"/>
                      <a:pt x="448479" y="1138540"/>
                      <a:pt x="485621" y="1127027"/>
                    </a:cubicBezTo>
                    <a:cubicBezTo>
                      <a:pt x="486412" y="1126667"/>
                      <a:pt x="487202" y="1126667"/>
                      <a:pt x="487992" y="1126308"/>
                    </a:cubicBezTo>
                    <a:cubicBezTo>
                      <a:pt x="627475" y="1080252"/>
                      <a:pt x="730211" y="958639"/>
                      <a:pt x="732186" y="809136"/>
                    </a:cubicBezTo>
                    <a:lnTo>
                      <a:pt x="732186" y="0"/>
                    </a:lnTo>
                    <a:lnTo>
                      <a:pt x="0" y="0"/>
                    </a:lnTo>
                    <a:lnTo>
                      <a:pt x="0" y="808535"/>
                    </a:lnTo>
                    <a:cubicBezTo>
                      <a:pt x="1976" y="959357"/>
                      <a:pt x="103130" y="1080973"/>
                      <a:pt x="244194" y="1125948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sq">
                <a:solidFill>
                  <a:srgbClr val="FF1437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732186" cy="1065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5400000">
              <a:off x="1542535" y="2333449"/>
              <a:ext cx="3143911" cy="4916555"/>
              <a:chOff x="0" y="0"/>
              <a:chExt cx="732186" cy="114501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32186" cy="1145017"/>
              </a:xfrm>
              <a:custGeom>
                <a:avLst/>
                <a:gdLst/>
                <a:ahLst/>
                <a:cxnLst/>
                <a:rect l="l" t="t" r="r" b="b"/>
                <a:pathLst>
                  <a:path w="732186" h="1145017">
                    <a:moveTo>
                      <a:pt x="244194" y="1125948"/>
                    </a:moveTo>
                    <a:cubicBezTo>
                      <a:pt x="281731" y="1137462"/>
                      <a:pt x="324406" y="1145017"/>
                      <a:pt x="366290" y="1145017"/>
                    </a:cubicBezTo>
                    <a:cubicBezTo>
                      <a:pt x="408175" y="1145017"/>
                      <a:pt x="448479" y="1138540"/>
                      <a:pt x="485621" y="1127027"/>
                    </a:cubicBezTo>
                    <a:cubicBezTo>
                      <a:pt x="486412" y="1126667"/>
                      <a:pt x="487202" y="1126667"/>
                      <a:pt x="487992" y="1126308"/>
                    </a:cubicBezTo>
                    <a:cubicBezTo>
                      <a:pt x="627475" y="1080252"/>
                      <a:pt x="730211" y="958639"/>
                      <a:pt x="732186" y="809136"/>
                    </a:cubicBezTo>
                    <a:lnTo>
                      <a:pt x="732186" y="0"/>
                    </a:lnTo>
                    <a:lnTo>
                      <a:pt x="0" y="0"/>
                    </a:lnTo>
                    <a:lnTo>
                      <a:pt x="0" y="808535"/>
                    </a:lnTo>
                    <a:cubicBezTo>
                      <a:pt x="1976" y="959357"/>
                      <a:pt x="103130" y="1080973"/>
                      <a:pt x="244194" y="1125948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sq">
                <a:solidFill>
                  <a:srgbClr val="FF1437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732186" cy="1065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2198827" y="3219770"/>
              <a:ext cx="0" cy="3143911"/>
            </a:xfrm>
            <a:prstGeom prst="line">
              <a:avLst/>
            </a:prstGeom>
            <a:ln w="127000" cap="flat">
              <a:solidFill>
                <a:srgbClr val="FF143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" name="Freeform 12"/>
          <p:cNvSpPr/>
          <p:nvPr/>
        </p:nvSpPr>
        <p:spPr>
          <a:xfrm>
            <a:off x="6207644" y="3696881"/>
            <a:ext cx="1228056" cy="1127579"/>
          </a:xfrm>
          <a:custGeom>
            <a:avLst/>
            <a:gdLst/>
            <a:ahLst/>
            <a:cxnLst/>
            <a:rect l="l" t="t" r="r" b="b"/>
            <a:pathLst>
              <a:path w="1228056" h="1127579">
                <a:moveTo>
                  <a:pt x="0" y="0"/>
                </a:moveTo>
                <a:lnTo>
                  <a:pt x="1228056" y="0"/>
                </a:lnTo>
                <a:lnTo>
                  <a:pt x="1228056" y="1127579"/>
                </a:lnTo>
                <a:lnTo>
                  <a:pt x="0" y="112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2946" y="3594884"/>
            <a:ext cx="1089693" cy="1175159"/>
          </a:xfrm>
          <a:custGeom>
            <a:avLst/>
            <a:gdLst/>
            <a:ahLst/>
            <a:cxnLst/>
            <a:rect l="l" t="t" r="r" b="b"/>
            <a:pathLst>
              <a:path w="1089693" h="1175159">
                <a:moveTo>
                  <a:pt x="0" y="0"/>
                </a:moveTo>
                <a:lnTo>
                  <a:pt x="1089693" y="0"/>
                </a:lnTo>
                <a:lnTo>
                  <a:pt x="1089693" y="1175159"/>
                </a:lnTo>
                <a:lnTo>
                  <a:pt x="0" y="1175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495067" y="1079756"/>
            <a:ext cx="5393066" cy="70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60"/>
              </a:lnSpc>
              <a:spcBef>
                <a:spcPct val="0"/>
              </a:spcBef>
            </a:pPr>
            <a:r>
              <a:rPr lang="en-US" sz="4114" b="1">
                <a:solidFill>
                  <a:srgbClr val="FF1437"/>
                </a:solidFill>
                <a:latin typeface="Khand Bold"/>
                <a:ea typeface="Khand Bold"/>
                <a:cs typeface="Khand Bold"/>
                <a:sym typeface="Khand Bold"/>
              </a:rPr>
              <a:t> ⛹️ÇOCUKLARA KATKILARI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2946" y="5017693"/>
            <a:ext cx="2688245" cy="725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7"/>
              </a:lnSpc>
            </a:pPr>
            <a:r>
              <a:rPr lang="en-US" sz="2347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1. Fiziksel </a:t>
            </a:r>
          </a:p>
          <a:p>
            <a:pPr marL="0" lvl="0" indent="0" algn="l">
              <a:lnSpc>
                <a:spcPts val="2817"/>
              </a:lnSpc>
            </a:pPr>
            <a:r>
              <a:rPr lang="en-US" sz="2347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Gelişim: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5067" y="5808995"/>
            <a:ext cx="5127715" cy="276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47"/>
              </a:lnSpc>
            </a:pPr>
            <a:endParaRPr/>
          </a:p>
          <a:p>
            <a:pPr algn="just">
              <a:lnSpc>
                <a:spcPts val="2447"/>
              </a:lnSpc>
            </a:pPr>
            <a:r>
              <a:rPr lang="en-US" sz="174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Boy uzamasına yardımcı olur.</a:t>
            </a:r>
          </a:p>
          <a:p>
            <a:pPr algn="just">
              <a:lnSpc>
                <a:spcPts val="2447"/>
              </a:lnSpc>
            </a:pPr>
            <a:r>
              <a:rPr lang="en-US" sz="174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El-göz koordinasyonunu geliştirir.</a:t>
            </a:r>
          </a:p>
          <a:p>
            <a:pPr algn="just">
              <a:lnSpc>
                <a:spcPts val="2447"/>
              </a:lnSpc>
            </a:pPr>
            <a:r>
              <a:rPr lang="en-US" sz="174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Kasları, kemikleri ve kardiyo </a:t>
            </a:r>
          </a:p>
          <a:p>
            <a:pPr algn="just">
              <a:lnSpc>
                <a:spcPts val="2447"/>
              </a:lnSpc>
            </a:pPr>
            <a:r>
              <a:rPr lang="en-US" sz="174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  sağlığını güçlendirir.</a:t>
            </a:r>
          </a:p>
          <a:p>
            <a:pPr algn="just">
              <a:lnSpc>
                <a:spcPts val="2447"/>
              </a:lnSpc>
            </a:pPr>
            <a:r>
              <a:rPr lang="en-US" sz="174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 Hız ve çeviklik antrenmanlarıyla </a:t>
            </a:r>
          </a:p>
          <a:p>
            <a:pPr marL="0" lvl="0" indent="0" algn="just">
              <a:lnSpc>
                <a:spcPts val="2447"/>
              </a:lnSpc>
              <a:spcBef>
                <a:spcPct val="0"/>
              </a:spcBef>
            </a:pPr>
            <a:r>
              <a:rPr lang="en-US" sz="174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reaksiyon süresini kısaltma</a:t>
            </a:r>
          </a:p>
          <a:p>
            <a:pPr marL="0" lvl="0" indent="0" algn="just">
              <a:lnSpc>
                <a:spcPts val="2447"/>
              </a:lnSpc>
              <a:spcBef>
                <a:spcPct val="0"/>
              </a:spcBef>
            </a:pPr>
            <a:r>
              <a:rPr lang="en-US" sz="1748" u="none" strike="noStrike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 Düzenli egzersiz alışkanlığı kazanma</a:t>
            </a:r>
          </a:p>
          <a:p>
            <a:pPr marL="0" lvl="0" indent="0" algn="just">
              <a:lnSpc>
                <a:spcPts val="2447"/>
              </a:lnSpc>
              <a:spcBef>
                <a:spcPct val="0"/>
              </a:spcBef>
            </a:pPr>
            <a:endParaRPr lang="en-US" sz="1748" u="none" strike="noStrike">
              <a:solidFill>
                <a:srgbClr val="FFFFFF"/>
              </a:solidFill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86726" y="2035136"/>
            <a:ext cx="1122978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Basketbol sadece spor değil, çocukların gelişimi için de çok faydalı bir etkinliktir.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07644" y="5193274"/>
            <a:ext cx="2080634" cy="68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3"/>
              </a:lnSpc>
            </a:pPr>
            <a:r>
              <a:rPr lang="en-US" sz="2236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2. Zihinsel Gelişim: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96283" y="6371177"/>
            <a:ext cx="3878835" cy="141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6"/>
              </a:lnSpc>
            </a:pPr>
            <a:r>
              <a:rPr lang="en-US" sz="201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 Dikkat ve odaklanmayı artırır.</a:t>
            </a:r>
          </a:p>
          <a:p>
            <a:pPr algn="just">
              <a:lnSpc>
                <a:spcPts val="2826"/>
              </a:lnSpc>
            </a:pPr>
            <a:r>
              <a:rPr lang="en-US" sz="2018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Strateji geliştirme ve hızlı karar alma becerisini kazandırır.</a:t>
            </a:r>
          </a:p>
          <a:p>
            <a:pPr marL="0" lvl="0" indent="0" algn="just">
              <a:lnSpc>
                <a:spcPts val="2826"/>
              </a:lnSpc>
              <a:spcBef>
                <a:spcPct val="0"/>
              </a:spcBef>
            </a:pPr>
            <a:endParaRPr lang="en-US" sz="2018">
              <a:solidFill>
                <a:srgbClr val="FFFFFF"/>
              </a:solidFill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54732" y="5193274"/>
            <a:ext cx="1972372" cy="83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7"/>
              </a:lnSpc>
            </a:pPr>
            <a:r>
              <a:rPr lang="en-US" sz="2739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3. Sosyal </a:t>
            </a:r>
          </a:p>
          <a:p>
            <a:pPr marL="0" lvl="0" indent="0" algn="l">
              <a:lnSpc>
                <a:spcPts val="3287"/>
              </a:lnSpc>
            </a:pPr>
            <a:r>
              <a:rPr lang="en-US" sz="2739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Gelişim: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54732" y="6467658"/>
            <a:ext cx="3673507" cy="132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7"/>
              </a:lnSpc>
            </a:pPr>
            <a:r>
              <a:rPr lang="en-US" sz="187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 Takım çalışmasını öğretir.</a:t>
            </a:r>
          </a:p>
          <a:p>
            <a:pPr algn="just">
              <a:lnSpc>
                <a:spcPts val="2627"/>
              </a:lnSpc>
            </a:pPr>
            <a:r>
              <a:rPr lang="en-US" sz="187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•Paylaşmayı, yardımlaşmayı ve birlikte hareket etmeyi geliştirir.</a:t>
            </a:r>
          </a:p>
          <a:p>
            <a:pPr marL="0" lvl="0" indent="0" algn="just">
              <a:lnSpc>
                <a:spcPts val="2627"/>
              </a:lnSpc>
              <a:spcBef>
                <a:spcPct val="0"/>
              </a:spcBef>
            </a:pPr>
            <a:r>
              <a:rPr lang="en-US" sz="187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Arkadaşlık ilişkilerini güçlendirir.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158298" y="3696881"/>
            <a:ext cx="1089693" cy="1175159"/>
          </a:xfrm>
          <a:custGeom>
            <a:avLst/>
            <a:gdLst/>
            <a:ahLst/>
            <a:cxnLst/>
            <a:rect l="l" t="t" r="r" b="b"/>
            <a:pathLst>
              <a:path w="1089693" h="1175159">
                <a:moveTo>
                  <a:pt x="0" y="0"/>
                </a:moveTo>
                <a:lnTo>
                  <a:pt x="1089693" y="0"/>
                </a:lnTo>
                <a:lnTo>
                  <a:pt x="1089693" y="1175159"/>
                </a:lnTo>
                <a:lnTo>
                  <a:pt x="0" y="1175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117270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4185912" y="507856"/>
            <a:ext cx="4434854" cy="9269807"/>
            <a:chOff x="0" y="0"/>
            <a:chExt cx="5913139" cy="1235974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4118" r="14118"/>
            <a:stretch>
              <a:fillRect/>
            </a:stretch>
          </p:blipFill>
          <p:spPr>
            <a:xfrm>
              <a:off x="0" y="0"/>
              <a:ext cx="5913139" cy="12359743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flipV="1">
            <a:off x="0" y="507856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9777663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3047284"/>
            <a:ext cx="1480131" cy="1068386"/>
          </a:xfrm>
          <a:custGeom>
            <a:avLst/>
            <a:gdLst/>
            <a:ahLst/>
            <a:cxnLst/>
            <a:rect l="l" t="t" r="r" b="b"/>
            <a:pathLst>
              <a:path w="1480131" h="1068386">
                <a:moveTo>
                  <a:pt x="0" y="0"/>
                </a:moveTo>
                <a:lnTo>
                  <a:pt x="1480131" y="0"/>
                </a:lnTo>
                <a:lnTo>
                  <a:pt x="1480131" y="1068385"/>
                </a:lnTo>
                <a:lnTo>
                  <a:pt x="0" y="106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8669" y="4603775"/>
            <a:ext cx="2161082" cy="907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34"/>
              </a:lnSpc>
            </a:pPr>
            <a:r>
              <a:rPr lang="en-US" sz="2945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4. Karakter ve Disiplin: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6411" y="5958751"/>
            <a:ext cx="3663286" cy="16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0"/>
              </a:lnSpc>
            </a:pPr>
            <a:r>
              <a:rPr lang="en-US" sz="1871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 Özgüveni artırır.</a:t>
            </a:r>
          </a:p>
          <a:p>
            <a:pPr algn="just">
              <a:lnSpc>
                <a:spcPts val="2620"/>
              </a:lnSpc>
            </a:pPr>
            <a:r>
              <a:rPr lang="en-US" sz="1871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Düzenli çalışmayı, sabırlı olmayı öğretir.</a:t>
            </a:r>
          </a:p>
          <a:p>
            <a:pPr marL="0" lvl="0" indent="0" algn="just">
              <a:lnSpc>
                <a:spcPts val="2620"/>
              </a:lnSpc>
              <a:spcBef>
                <a:spcPct val="0"/>
              </a:spcBef>
            </a:pPr>
            <a:r>
              <a:rPr lang="en-US" sz="1871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Başarıyı da başarısızlığı da kabul etmeyi gösterir.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3218" y="638959"/>
            <a:ext cx="5393066" cy="70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60"/>
              </a:lnSpc>
              <a:spcBef>
                <a:spcPct val="0"/>
              </a:spcBef>
            </a:pPr>
            <a:r>
              <a:rPr lang="en-US" sz="4114" b="1">
                <a:solidFill>
                  <a:srgbClr val="FF1437"/>
                </a:solidFill>
                <a:latin typeface="Khand Bold"/>
                <a:ea typeface="Khand Bold"/>
                <a:cs typeface="Khand Bold"/>
                <a:sym typeface="Khand Bold"/>
              </a:rPr>
              <a:t> ⛹️ÇOCUKLARA KATKILARI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31746" y="4653812"/>
            <a:ext cx="2884321" cy="807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0"/>
              </a:lnSpc>
            </a:pPr>
            <a:r>
              <a:rPr lang="en-US" sz="2617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5.  Psikolojik ve Karakter Gelişimi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05279" y="6064821"/>
            <a:ext cx="6325461" cy="167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3"/>
              </a:lnSpc>
            </a:pPr>
            <a:r>
              <a:rPr lang="en-US" sz="191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• Zorluklarla mücadele etmeyi öğrenme</a:t>
            </a:r>
          </a:p>
          <a:p>
            <a:pPr algn="just">
              <a:lnSpc>
                <a:spcPts val="2683"/>
              </a:lnSpc>
            </a:pPr>
            <a:r>
              <a:rPr lang="en-US" sz="191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Hedef koyma ve bu hedefe ulaşma isteğini geliştirme</a:t>
            </a:r>
          </a:p>
          <a:p>
            <a:pPr algn="just">
              <a:lnSpc>
                <a:spcPts val="2683"/>
              </a:lnSpc>
            </a:pPr>
            <a:r>
              <a:rPr lang="en-US" sz="191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Sabırlı olma ve emek verme bilincini kazanma</a:t>
            </a:r>
          </a:p>
          <a:p>
            <a:pPr algn="just">
              <a:lnSpc>
                <a:spcPts val="2683"/>
              </a:lnSpc>
            </a:pPr>
            <a:r>
              <a:rPr lang="en-US" sz="191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Başarı duygusunu yaşama ve paylaşma</a:t>
            </a:r>
          </a:p>
          <a:p>
            <a:pPr marL="0" lvl="0" indent="0" algn="just">
              <a:lnSpc>
                <a:spcPts val="2683"/>
              </a:lnSpc>
              <a:spcBef>
                <a:spcPct val="0"/>
              </a:spcBef>
            </a:pPr>
            <a:r>
              <a:rPr lang="en-US" sz="1916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• Öz disiplin kazanma</a:t>
            </a:r>
          </a:p>
        </p:txBody>
      </p:sp>
      <p:sp>
        <p:nvSpPr>
          <p:cNvPr id="13" name="Freeform 13"/>
          <p:cNvSpPr/>
          <p:nvPr/>
        </p:nvSpPr>
        <p:spPr>
          <a:xfrm>
            <a:off x="8626335" y="2988091"/>
            <a:ext cx="1228056" cy="1127579"/>
          </a:xfrm>
          <a:custGeom>
            <a:avLst/>
            <a:gdLst/>
            <a:ahLst/>
            <a:cxnLst/>
            <a:rect l="l" t="t" r="r" b="b"/>
            <a:pathLst>
              <a:path w="1228056" h="1127579">
                <a:moveTo>
                  <a:pt x="0" y="0"/>
                </a:moveTo>
                <a:lnTo>
                  <a:pt x="1228056" y="0"/>
                </a:lnTo>
                <a:lnTo>
                  <a:pt x="1228056" y="1127578"/>
                </a:lnTo>
                <a:lnTo>
                  <a:pt x="0" y="112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1565" y="1255322"/>
            <a:ext cx="4059452" cy="92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75"/>
              </a:lnSpc>
              <a:spcBef>
                <a:spcPct val="0"/>
              </a:spcBef>
            </a:pPr>
            <a:r>
              <a:rPr lang="en-US" sz="5411" b="1">
                <a:solidFill>
                  <a:srgbClr val="FF1437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Genel Sonuç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2847974"/>
            <a:ext cx="6096000" cy="3404980"/>
            <a:chOff x="0" y="0"/>
            <a:chExt cx="8128000" cy="45399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8108" b="8108"/>
            <a:stretch>
              <a:fillRect/>
            </a:stretch>
          </p:blipFill>
          <p:spPr>
            <a:xfrm>
              <a:off x="0" y="0"/>
              <a:ext cx="8128000" cy="453997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096000" y="2847974"/>
            <a:ext cx="6096000" cy="3404980"/>
            <a:chOff x="0" y="0"/>
            <a:chExt cx="8128000" cy="45399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31381" b="31381"/>
            <a:stretch>
              <a:fillRect/>
            </a:stretch>
          </p:blipFill>
          <p:spPr>
            <a:xfrm>
              <a:off x="0" y="0"/>
              <a:ext cx="8128000" cy="453997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192000" y="2847974"/>
            <a:ext cx="6096000" cy="3404980"/>
            <a:chOff x="0" y="0"/>
            <a:chExt cx="8128000" cy="453997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21829" b="36278"/>
            <a:stretch>
              <a:fillRect/>
            </a:stretch>
          </p:blipFill>
          <p:spPr>
            <a:xfrm>
              <a:off x="0" y="0"/>
              <a:ext cx="8128000" cy="4539974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>
            <a:off x="0" y="2847974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691949"/>
            <a:ext cx="18288000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3752176" y="6997441"/>
            <a:ext cx="11043714" cy="236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2242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Çocuklarımız yalnızca basketbol becerileri kazanmadı, aynı zamanda fiziksel,</a:t>
            </a:r>
          </a:p>
          <a:p>
            <a:pPr algn="ctr">
              <a:lnSpc>
                <a:spcPts val="3139"/>
              </a:lnSpc>
            </a:pPr>
            <a:r>
              <a:rPr lang="en-US" sz="2242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sosyal ve psikolojik olarak da önemli gelişimler gösterdi.</a:t>
            </a:r>
          </a:p>
          <a:p>
            <a:pPr algn="ctr">
              <a:lnSpc>
                <a:spcPts val="3139"/>
              </a:lnSpc>
            </a:pPr>
            <a:r>
              <a:rPr lang="en-US" sz="2242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Bu süreçte disiplinli çalışmanın, paylaşmanın ve birlikte başarmanın </a:t>
            </a:r>
          </a:p>
          <a:p>
            <a:pPr algn="ctr">
              <a:lnSpc>
                <a:spcPts val="3139"/>
              </a:lnSpc>
            </a:pPr>
            <a:r>
              <a:rPr lang="en-US" sz="2242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değerini öğrendiler.</a:t>
            </a:r>
          </a:p>
          <a:p>
            <a:pPr algn="ctr">
              <a:lnSpc>
                <a:spcPts val="3139"/>
              </a:lnSpc>
            </a:pPr>
            <a:r>
              <a:rPr lang="en-US" sz="2242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Önümüzdeki yıllarda bu kazanımların üzerine koyarak çok daha büyük</a:t>
            </a:r>
          </a:p>
          <a:p>
            <a:pPr marL="0" lvl="0" indent="0" algn="ctr">
              <a:lnSpc>
                <a:spcPts val="3139"/>
              </a:lnSpc>
              <a:spcBef>
                <a:spcPct val="0"/>
              </a:spcBef>
            </a:pPr>
            <a:r>
              <a:rPr lang="en-US" sz="2242">
                <a:solidFill>
                  <a:srgbClr val="FFFFFF"/>
                </a:solidFill>
                <a:latin typeface="Exo 2 Light"/>
                <a:ea typeface="Exo 2 Light"/>
                <a:cs typeface="Exo 2 Light"/>
                <a:sym typeface="Exo 2 Light"/>
              </a:rPr>
              <a:t> başarılara imza atacaklarına gönülden inanıyoruz.</a:t>
            </a:r>
          </a:p>
        </p:txBody>
      </p:sp>
    </p:spTree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0384"/>
            <a:ext cx="11228470" cy="289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645"/>
              </a:lnSpc>
              <a:spcBef>
                <a:spcPct val="0"/>
              </a:spcBef>
            </a:pPr>
            <a:r>
              <a:rPr lang="en-US" sz="16889" b="1">
                <a:solidFill>
                  <a:srgbClr val="FF1437"/>
                </a:solidFill>
                <a:latin typeface="Khand Bold"/>
                <a:ea typeface="Khand Bold"/>
                <a:cs typeface="Khand Bold"/>
                <a:sym typeface="Khand Bold"/>
              </a:rPr>
              <a:t>TEŞEKKÜRLER</a:t>
            </a:r>
          </a:p>
        </p:txBody>
      </p:sp>
      <p:sp>
        <p:nvSpPr>
          <p:cNvPr id="3" name="Freeform 3"/>
          <p:cNvSpPr/>
          <p:nvPr/>
        </p:nvSpPr>
        <p:spPr>
          <a:xfrm rot="5400000">
            <a:off x="12398469" y="1926475"/>
            <a:ext cx="10287000" cy="6434051"/>
          </a:xfrm>
          <a:custGeom>
            <a:avLst/>
            <a:gdLst/>
            <a:ahLst/>
            <a:cxnLst/>
            <a:rect l="l" t="t" r="r" b="b"/>
            <a:pathLst>
              <a:path w="10287000" h="6434051">
                <a:moveTo>
                  <a:pt x="0" y="0"/>
                </a:moveTo>
                <a:lnTo>
                  <a:pt x="10287000" y="0"/>
                </a:lnTo>
                <a:lnTo>
                  <a:pt x="10287000" y="6434050"/>
                </a:lnTo>
                <a:lnTo>
                  <a:pt x="0" y="643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0" y="981075"/>
            <a:ext cx="14324943" cy="0"/>
          </a:xfrm>
          <a:prstGeom prst="line">
            <a:avLst/>
          </a:prstGeom>
          <a:ln w="95250" cap="flat">
            <a:solidFill>
              <a:srgbClr val="FF14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120549" y="5001525"/>
            <a:ext cx="5811445" cy="2170734"/>
            <a:chOff x="0" y="0"/>
            <a:chExt cx="1530586" cy="5717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0586" cy="571716"/>
            </a:xfrm>
            <a:custGeom>
              <a:avLst/>
              <a:gdLst/>
              <a:ahLst/>
              <a:cxnLst/>
              <a:rect l="l" t="t" r="r" b="b"/>
              <a:pathLst>
                <a:path w="1530586" h="571716">
                  <a:moveTo>
                    <a:pt x="0" y="0"/>
                  </a:moveTo>
                  <a:lnTo>
                    <a:pt x="1530586" y="0"/>
                  </a:lnTo>
                  <a:lnTo>
                    <a:pt x="1530586" y="571716"/>
                  </a:lnTo>
                  <a:lnTo>
                    <a:pt x="0" y="571716"/>
                  </a:lnTo>
                  <a:close/>
                </a:path>
              </a:pathLst>
            </a:custGeom>
            <a:solidFill>
              <a:srgbClr val="FF14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530586" cy="61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676822" y="1277243"/>
            <a:ext cx="15299560" cy="9694410"/>
          </a:xfrm>
          <a:custGeom>
            <a:avLst/>
            <a:gdLst/>
            <a:ahLst/>
            <a:cxnLst/>
            <a:rect l="l" t="t" r="r" b="b"/>
            <a:pathLst>
              <a:path w="15299560" h="9694410">
                <a:moveTo>
                  <a:pt x="0" y="0"/>
                </a:moveTo>
                <a:lnTo>
                  <a:pt x="15299559" y="0"/>
                </a:lnTo>
                <a:lnTo>
                  <a:pt x="15299559" y="9694410"/>
                </a:lnTo>
                <a:lnTo>
                  <a:pt x="0" y="9694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369" t="-24230" r="-23294" b="-30078"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851954" y="5086350"/>
            <a:ext cx="4348635" cy="201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2875" b="1">
                <a:solidFill>
                  <a:srgbClr val="0F1A38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BEDEN EĞITIMI </a:t>
            </a:r>
          </a:p>
          <a:p>
            <a:pPr algn="ctr">
              <a:lnSpc>
                <a:spcPts val="4026"/>
              </a:lnSpc>
            </a:pPr>
            <a:r>
              <a:rPr lang="en-US" sz="2875" b="1">
                <a:solidFill>
                  <a:srgbClr val="0F1A38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VE</a:t>
            </a:r>
          </a:p>
          <a:p>
            <a:pPr algn="ctr">
              <a:lnSpc>
                <a:spcPts val="4026"/>
              </a:lnSpc>
            </a:pPr>
            <a:r>
              <a:rPr lang="en-US" sz="2875" b="1">
                <a:solidFill>
                  <a:srgbClr val="0F1A38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 SPOR ÖĞRETMENI </a:t>
            </a:r>
          </a:p>
          <a:p>
            <a:pPr marL="0" lvl="0" indent="0" algn="ctr">
              <a:lnSpc>
                <a:spcPts val="4026"/>
              </a:lnSpc>
              <a:spcBef>
                <a:spcPct val="0"/>
              </a:spcBef>
            </a:pPr>
            <a:r>
              <a:rPr lang="en-US" sz="2875" b="1">
                <a:solidFill>
                  <a:srgbClr val="0F1A38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OZAN GÖKDURNA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89516" y="5143500"/>
            <a:ext cx="1124874" cy="811955"/>
          </a:xfrm>
          <a:custGeom>
            <a:avLst/>
            <a:gdLst/>
            <a:ahLst/>
            <a:cxnLst/>
            <a:rect l="l" t="t" r="r" b="b"/>
            <a:pathLst>
              <a:path w="1124874" h="811955">
                <a:moveTo>
                  <a:pt x="0" y="0"/>
                </a:moveTo>
                <a:lnTo>
                  <a:pt x="1124875" y="0"/>
                </a:lnTo>
                <a:lnTo>
                  <a:pt x="1124875" y="811955"/>
                </a:lnTo>
                <a:lnTo>
                  <a:pt x="0" y="811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478</Words>
  <Application>Microsoft Office PowerPoint</Application>
  <PresentationFormat>Özel</PresentationFormat>
  <Paragraphs>67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6" baseType="lpstr">
      <vt:lpstr>Khand Bold</vt:lpstr>
      <vt:lpstr>Exo 2 Semi-Bold</vt:lpstr>
      <vt:lpstr>Exo 2 Light</vt:lpstr>
      <vt:lpstr>Exo 2 Bold</vt:lpstr>
      <vt:lpstr>Exo 2 Ultra-Bold</vt:lpstr>
      <vt:lpstr>Arial</vt:lpstr>
      <vt:lpstr>Calibri</vt:lpstr>
      <vt:lpstr>Exo 2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Basketball Court Slides Kopyası</dc:title>
  <cp:lastModifiedBy>Tekfen</cp:lastModifiedBy>
  <cp:revision>15</cp:revision>
  <dcterms:created xsi:type="dcterms:W3CDTF">2006-08-16T00:00:00Z</dcterms:created>
  <dcterms:modified xsi:type="dcterms:W3CDTF">2025-09-08T09:56:45Z</dcterms:modified>
  <dc:identifier>DAGwuNP7lR4</dc:identifier>
</cp:coreProperties>
</file>