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B76440-080A-4942-A299-EA4DBDD8FB47}" v="529" dt="2025-08-13T18:43:07.364"/>
    <p1510:client id="{42AF603A-84C8-4546-AF55-F4E00C331869}" v="2" dt="2025-08-13T18:45:41.119"/>
    <p1510:client id="{C675F36A-D824-0121-2BEB-02CC09276A17}" v="271" dt="2025-08-13T19:11:34.5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699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4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73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445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7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3844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9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2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7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79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2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3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6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31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6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9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71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108486" y="1644217"/>
            <a:ext cx="10058400" cy="3566160"/>
          </a:xfrm>
        </p:spPr>
        <p:txBody>
          <a:bodyPr/>
          <a:lstStyle/>
          <a:p>
            <a:r>
              <a:rPr lang="tr-TR" sz="3600" dirty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             </a:t>
            </a:r>
            <a:r>
              <a:rPr lang="tr-TR" sz="3600" dirty="0">
                <a:latin typeface="calibri light"/>
                <a:ea typeface="calibri light"/>
                <a:cs typeface="calibri light"/>
              </a:rPr>
              <a:t> </a:t>
            </a:r>
            <a:r>
              <a:rPr lang="tr-TR" sz="3600" b="1" dirty="0">
                <a:latin typeface="calibri light"/>
                <a:ea typeface="calibri light"/>
                <a:cs typeface="calibri light"/>
              </a:rPr>
              <a:t>    ORTAOKUL</a:t>
            </a:r>
            <a:br>
              <a:rPr lang="tr-TR" sz="3600" b="1" dirty="0">
                <a:latin typeface="calibri light"/>
              </a:rPr>
            </a:br>
            <a:r>
              <a:rPr lang="tr-TR" sz="3600" b="1" dirty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          </a:t>
            </a:r>
            <a:r>
              <a:rPr lang="tr-TR" sz="3600" b="1" dirty="0">
                <a:latin typeface="calibri light"/>
                <a:ea typeface="calibri light"/>
                <a:cs typeface="calibri light"/>
              </a:rPr>
              <a:t>      FUTBOL</a:t>
            </a:r>
            <a:r>
              <a:rPr lang="tr-TR" sz="3600" b="1" dirty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KULÜBÜ </a:t>
            </a:r>
            <a:br>
              <a:rPr lang="tr-TR" sz="3600" b="1" dirty="0">
                <a:latin typeface="calibri light"/>
              </a:rPr>
            </a:br>
            <a:r>
              <a:rPr lang="tr-TR" sz="3600" b="1" dirty="0">
                <a:latin typeface="calibri light"/>
                <a:ea typeface="calibri light"/>
                <a:cs typeface="calibri light"/>
              </a:rPr>
              <a:t>     </a:t>
            </a:r>
            <a:r>
              <a:rPr lang="tr-TR" sz="3600" b="1" dirty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DERS ÖĞRETMENİ: </a:t>
            </a:r>
            <a:r>
              <a:rPr lang="tr-TR" sz="3600" b="1" dirty="0">
                <a:latin typeface="calibri light"/>
                <a:ea typeface="calibri light"/>
                <a:cs typeface="calibri light"/>
              </a:rPr>
              <a:t>BERFİN GÜMÜŞGÜL</a:t>
            </a:r>
            <a:endParaRPr lang="tr-TR" sz="3600" b="1" dirty="0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</p:txBody>
      </p:sp>
      <p:pic>
        <p:nvPicPr>
          <p:cNvPr id="4" name="Resim 3" descr="amblem, simge, sembol, ticari marka, rozet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12A1157E-FBD6-66F0-E261-8B2D792D5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469" y="645740"/>
            <a:ext cx="1984001" cy="2003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2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F959E2-D6D4-F9A9-A8B9-6F13A2DB1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10">
            <a:extLst>
              <a:ext uri="{FF2B5EF4-FFF2-40B4-BE49-F238E27FC236}">
                <a16:creationId xmlns:a16="http://schemas.microsoft.com/office/drawing/2014/main" id="{8F4E830A-06F9-4EAA-9E65-110CF2421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Resim 4" descr="Futbol Saha Ölçüleri ve Oyun Kuralları Nelerdir? - Çam Termal Otel">
            <a:extLst>
              <a:ext uri="{FF2B5EF4-FFF2-40B4-BE49-F238E27FC236}">
                <a16:creationId xmlns:a16="http://schemas.microsoft.com/office/drawing/2014/main" id="{A85A039E-5E41-9464-CD53-96F31448A8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5206" b="10524"/>
          <a:stretch>
            <a:fillRect/>
          </a:stretch>
        </p:blipFill>
        <p:spPr>
          <a:xfrm>
            <a:off x="3174" y="10"/>
            <a:ext cx="12192000" cy="685799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57188068-2A9A-5221-B0F7-5C2528C43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019680"/>
            <a:ext cx="8534400" cy="1507067"/>
          </a:xfrm>
        </p:spPr>
        <p:txBody>
          <a:bodyPr>
            <a:normAutofit/>
          </a:bodyPr>
          <a:lstStyle/>
          <a:p>
            <a:r>
              <a:rPr lang="tr-TR">
                <a:latin typeface="calibri light"/>
                <a:ea typeface="calibri light"/>
                <a:cs typeface="calibri light"/>
              </a:rPr>
              <a:t>Futbol Nedir? Nasıl Oynanır?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8D13A7-7023-6FB5-9C43-62D6A00B4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353365"/>
            <a:ext cx="8534400" cy="361526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Futbol, 11 kişilik takımlar halinde oynanan bir takım sporudur.</a:t>
            </a: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Amaç, topu rakip kaleye sokarak gol atmaktır.</a:t>
            </a: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Ayakla oynanır ama kafa, diz ve göğüsle de müdahale edilir (elle oynamak yasaktır – kaleci hariç).</a:t>
            </a: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Oyun 45’er dakikalık iki devreden oluşur.</a:t>
            </a: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 marL="0" indent="0">
              <a:buClr>
                <a:srgbClr val="FFFFFF"/>
              </a:buClr>
              <a:buNone/>
            </a:pPr>
            <a:endParaRPr lang="tr-TR" i="1">
              <a:solidFill>
                <a:schemeClr val="tx1"/>
              </a:solidFill>
              <a:latin typeface="Century Gothic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</p:txBody>
      </p:sp>
      <p:pic>
        <p:nvPicPr>
          <p:cNvPr id="6" name="Resim 5" descr="amblem, simge, sembol, ticari marka, rozet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06C1DFE-DC9A-596C-F5D2-BEE700E6A2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9741" y="91558"/>
            <a:ext cx="910275" cy="92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65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2BE99E-EF57-FAAE-E644-E48413F06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ED00A5-EF7B-6260-46C0-0BB078144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11786"/>
            <a:ext cx="4655128" cy="1507067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</a:pPr>
            <a:br>
              <a:rPr lang="tr-TR" sz="3100">
                <a:latin typeface="calibri light"/>
                <a:ea typeface="calibri light"/>
                <a:cs typeface="calibri light"/>
              </a:rPr>
            </a:br>
            <a:br>
              <a:rPr lang="tr-TR" sz="3100">
                <a:latin typeface="calibri light"/>
                <a:ea typeface="calibri light"/>
                <a:cs typeface="calibri light"/>
              </a:rPr>
            </a:br>
            <a:r>
              <a:rPr lang="tr-TR" sz="2800">
                <a:latin typeface="calibri light"/>
                <a:ea typeface="calibri light"/>
                <a:cs typeface="calibri light"/>
              </a:rPr>
              <a:t>Futbolun Faydaları Nelerdir?</a:t>
            </a:r>
            <a:endParaRPr lang="en-US" sz="3100">
              <a:latin typeface="Calibri Light"/>
              <a:ea typeface="calibri light"/>
              <a:cs typeface="calibri light"/>
            </a:endParaRPr>
          </a:p>
          <a:p>
            <a:pPr>
              <a:lnSpc>
                <a:spcPct val="90000"/>
              </a:lnSpc>
            </a:pPr>
            <a:endParaRPr lang="tr-TR" sz="310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8D94A0-7541-95B0-98C6-74292CD82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6106" y="2509981"/>
            <a:ext cx="5170658" cy="36147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Zihinsel ve Sosyal Faydalar:</a:t>
            </a:r>
            <a:endParaRPr lang="tr-TR"/>
          </a:p>
          <a:p>
            <a:pPr marL="0" indent="0">
              <a:buNone/>
            </a:pPr>
            <a:endParaRPr lang="tr-TR">
              <a:solidFill>
                <a:srgbClr val="FFFFFF"/>
              </a:solidFill>
              <a:latin typeface="calibri light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/>
              <a:buChar char="•"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Takım çalışmasını öğretir</a:t>
            </a:r>
          </a:p>
          <a:p>
            <a:pPr>
              <a:buClr>
                <a:srgbClr val="FFFFFF"/>
              </a:buClr>
              <a:buFont typeface="Arial"/>
              <a:buChar char="•"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Sorumluluk ve disiplin kazandırır</a:t>
            </a:r>
          </a:p>
          <a:p>
            <a:pPr>
              <a:buClr>
                <a:srgbClr val="FFFFFF"/>
              </a:buClr>
              <a:buFont typeface="Arial"/>
              <a:buChar char="•"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Özgüveni artırır</a:t>
            </a:r>
          </a:p>
          <a:p>
            <a:pPr>
              <a:buClr>
                <a:srgbClr val="FFFFFF"/>
              </a:buClr>
              <a:buFont typeface="Arial"/>
              <a:buChar char="•"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Stresi azaltır, mutluluk verir</a:t>
            </a:r>
          </a:p>
          <a:p>
            <a:pPr>
              <a:buClr>
                <a:srgbClr val="FFFFFF"/>
              </a:buClr>
              <a:buFont typeface="Arial"/>
              <a:buChar char="•"/>
            </a:pPr>
            <a:endParaRPr lang="tr-TR">
              <a:solidFill>
                <a:srgbClr val="FFFFFF"/>
              </a:solidFill>
              <a:latin typeface="calibri light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/>
              <a:buChar char="•"/>
            </a:pPr>
            <a:endParaRPr lang="tr-TR">
              <a:solidFill>
                <a:srgbClr val="FFFFFF"/>
              </a:solidFill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CEDA19EC-639A-066F-10D2-930B66E92441}"/>
              </a:ext>
            </a:extLst>
          </p:cNvPr>
          <p:cNvSpPr txBox="1">
            <a:spLocks/>
          </p:cNvSpPr>
          <p:nvPr/>
        </p:nvSpPr>
        <p:spPr>
          <a:xfrm>
            <a:off x="836612" y="2512291"/>
            <a:ext cx="559031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Fiziksel Faydalar:</a:t>
            </a:r>
            <a:endParaRPr lang="tr-TR"/>
          </a:p>
          <a:p>
            <a:pPr marL="0" indent="0">
              <a:buNone/>
            </a:pPr>
            <a:endParaRPr lang="tr-TR">
              <a:solidFill>
                <a:srgbClr val="FFFFFF"/>
              </a:solidFill>
              <a:latin typeface="calibri light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/>
              <a:buChar char="•"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Dayanıklılığı artırır</a:t>
            </a:r>
          </a:p>
          <a:p>
            <a:pPr>
              <a:buClr>
                <a:srgbClr val="FFFFFF"/>
              </a:buClr>
              <a:buFont typeface="Arial"/>
              <a:buChar char="•"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Kasları geliştirir</a:t>
            </a:r>
          </a:p>
          <a:p>
            <a:pPr>
              <a:buClr>
                <a:srgbClr val="FFFFFF"/>
              </a:buClr>
              <a:buFont typeface="Arial"/>
              <a:buChar char="•"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Kalp sağlığını korur</a:t>
            </a:r>
          </a:p>
          <a:p>
            <a:pPr>
              <a:buClr>
                <a:srgbClr val="FFFFFF"/>
              </a:buClr>
              <a:buFont typeface="Arial"/>
              <a:buChar char="•"/>
            </a:pPr>
            <a:r>
              <a:rPr lang="tr-TR">
                <a:solidFill>
                  <a:srgbClr val="FFFFFF"/>
                </a:solidFill>
                <a:latin typeface="calibri light"/>
                <a:ea typeface="calibri light"/>
                <a:cs typeface="calibri light"/>
              </a:rPr>
              <a:t>Hız, denge ve koordinasyonu geliştirir</a:t>
            </a:r>
          </a:p>
          <a:p>
            <a:pPr>
              <a:buClr>
                <a:srgbClr val="FFFFFF"/>
              </a:buClr>
              <a:buFont typeface="Arial"/>
              <a:buChar char="•"/>
            </a:pPr>
            <a:endParaRPr lang="tr-TR">
              <a:solidFill>
                <a:srgbClr val="FFFFFF"/>
              </a:solidFill>
              <a:latin typeface="calibri light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/>
              <a:buChar char="•"/>
            </a:pPr>
            <a:endParaRPr lang="tr-TR">
              <a:solidFill>
                <a:srgbClr val="FFFFFF"/>
              </a:solidFill>
              <a:latin typeface="calibri light"/>
              <a:ea typeface="calibri light"/>
              <a:cs typeface="calibri light"/>
            </a:endParaRPr>
          </a:p>
        </p:txBody>
      </p:sp>
      <p:pic>
        <p:nvPicPr>
          <p:cNvPr id="12" name="Resim 11" descr="amblem, simge, sembol, ticari marka, rozet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4518DC0-1142-0E33-F540-B6CD97163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9741" y="91558"/>
            <a:ext cx="910275" cy="92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155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404919-9095-251C-8E22-FC3E8B529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2BDB684-7D82-4E7C-8959-5EC841F6B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DFB3030-1B45-2BBE-BA75-7C7279D0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343" y="721505"/>
            <a:ext cx="8534400" cy="1507067"/>
          </a:xfrm>
        </p:spPr>
        <p:txBody>
          <a:bodyPr>
            <a:normAutofit/>
          </a:bodyPr>
          <a:lstStyle/>
          <a:p>
            <a:r>
              <a:rPr lang="tr-TR">
                <a:latin typeface="Calibri Light"/>
                <a:ea typeface="calibri light"/>
                <a:cs typeface="calibri light"/>
              </a:rPr>
              <a:t>Futbolda Temel Kurallar</a:t>
            </a:r>
            <a:endParaRPr lang="tr-TR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80E4F3-30A7-1ADB-9EDA-970C8998F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342" y="1966843"/>
            <a:ext cx="7201259" cy="3615267"/>
          </a:xfrm>
        </p:spPr>
        <p:txBody>
          <a:bodyPr>
            <a:normAutofit/>
          </a:bodyPr>
          <a:lstStyle/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 b="1">
                <a:solidFill>
                  <a:schemeClr val="tx1"/>
                </a:solidFill>
                <a:ea typeface="+mn-lt"/>
                <a:cs typeface="+mn-lt"/>
              </a:rPr>
              <a:t>Ofsayt:</a:t>
            </a:r>
            <a:r>
              <a:rPr lang="tr-TR">
                <a:solidFill>
                  <a:schemeClr val="tx1"/>
                </a:solidFill>
                <a:ea typeface="+mn-lt"/>
                <a:cs typeface="+mn-lt"/>
              </a:rPr>
              <a:t> Rakip kale çizgisine top ve son savunmadan önce geçmek yasak</a:t>
            </a:r>
            <a:endParaRPr lang="tr-TR"/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 b="1">
                <a:solidFill>
                  <a:schemeClr val="tx1"/>
                </a:solidFill>
                <a:ea typeface="+mn-lt"/>
                <a:cs typeface="+mn-lt"/>
              </a:rPr>
              <a:t> Faul:</a:t>
            </a:r>
            <a:r>
              <a:rPr lang="tr-TR">
                <a:solidFill>
                  <a:schemeClr val="tx1"/>
                </a:solidFill>
                <a:ea typeface="+mn-lt"/>
                <a:cs typeface="+mn-lt"/>
              </a:rPr>
              <a:t> Rakibe sert müdahale veya kurallara aykırı davranış</a:t>
            </a: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 b="1">
                <a:solidFill>
                  <a:schemeClr val="tx1"/>
                </a:solidFill>
                <a:ea typeface="+mn-lt"/>
                <a:cs typeface="+mn-lt"/>
              </a:rPr>
              <a:t>Penaltı:</a:t>
            </a:r>
            <a:r>
              <a:rPr lang="tr-TR">
                <a:solidFill>
                  <a:schemeClr val="tx1"/>
                </a:solidFill>
                <a:ea typeface="+mn-lt"/>
                <a:cs typeface="+mn-lt"/>
              </a:rPr>
              <a:t> Ceza sahasında yapılan fauller sonucu verilen atış</a:t>
            </a: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 b="1">
                <a:solidFill>
                  <a:schemeClr val="tx1"/>
                </a:solidFill>
                <a:ea typeface="+mn-lt"/>
                <a:cs typeface="+mn-lt"/>
              </a:rPr>
              <a:t>Sarı/Kırmızı Kart: </a:t>
            </a:r>
            <a:r>
              <a:rPr lang="tr-TR">
                <a:solidFill>
                  <a:schemeClr val="tx1"/>
                </a:solidFill>
                <a:ea typeface="+mn-lt"/>
                <a:cs typeface="+mn-lt"/>
              </a:rPr>
              <a:t>Uyarı ve oyun dışı bırakma cezaları</a:t>
            </a: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ea typeface="+mn-lt"/>
                <a:cs typeface="+mn-lt"/>
              </a:rPr>
              <a:t> Taç, korner, serbest vuruş gibi oyunu yeniden başlatan durumlar</a:t>
            </a:r>
            <a:endParaRPr lang="tr-TR">
              <a:solidFill>
                <a:schemeClr val="tx1"/>
              </a:solidFill>
            </a:endParaRPr>
          </a:p>
        </p:txBody>
      </p:sp>
      <p:pic>
        <p:nvPicPr>
          <p:cNvPr id="4" name="Resim 3" descr="Penaltı Nedir? Penaltı Kuralları Nelerdir?">
            <a:extLst>
              <a:ext uri="{FF2B5EF4-FFF2-40B4-BE49-F238E27FC236}">
                <a16:creationId xmlns:a16="http://schemas.microsoft.com/office/drawing/2014/main" id="{F4166DBE-B5C3-C83D-1C24-79E4A1642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504" y="1855387"/>
            <a:ext cx="3185108" cy="1582537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E6C0373-A7BB-4498-B633-1FAA463912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33837"/>
            <a:ext cx="2981858" cy="3208867"/>
            <a:chOff x="9206969" y="2963333"/>
            <a:chExt cx="2981858" cy="32088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27984B4-F686-4CEB-9D5F-62F8C2B0B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5664B78-BA18-45E8-A1E8-51784C2A4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9D07332-6EFA-4BF3-832B-5573F8E09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987859D-9DD0-42E9-89ED-B1997031E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8">
              <a:extLst>
                <a:ext uri="{FF2B5EF4-FFF2-40B4-BE49-F238E27FC236}">
                  <a16:creationId xmlns:a16="http://schemas.microsoft.com/office/drawing/2014/main" id="{CA0D8817-4AA5-44CE-9595-7CB8FF740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Resim 6" descr="amblem, simge, sembol, ticari marka, rozet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1335D537-A5A4-4267-042C-472910912E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9741" y="91558"/>
            <a:ext cx="910275" cy="92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52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1A25F4-ECF2-1E22-0186-0CE84E6A0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BFC504-33E9-DF0A-A036-DBC867813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689881"/>
            <a:ext cx="8534400" cy="1507067"/>
          </a:xfrm>
        </p:spPr>
        <p:txBody>
          <a:bodyPr>
            <a:normAutofit/>
          </a:bodyPr>
          <a:lstStyle/>
          <a:p>
            <a:r>
              <a:rPr lang="tr-TR" sz="2800">
                <a:latin typeface="calibri light"/>
                <a:ea typeface="calibri light"/>
                <a:cs typeface="calibri light"/>
              </a:rPr>
              <a:t>Futbolun Ekipmanları ve Sahası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C0DA10-0318-C234-8397-DCE16B924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036618"/>
            <a:ext cx="4812748" cy="42668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Gerekli Ekipmanlar:</a:t>
            </a: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Forma</a:t>
            </a: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Krampon</a:t>
            </a: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Tekmelik</a:t>
            </a: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Top</a:t>
            </a: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Kaleci eldiveni (kaleciler için)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None/>
            </a:pP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Saha:</a:t>
            </a: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,Sans-Serif" panose="05040102010807070707" pitchFamily="18" charset="2"/>
              <a:buChar char="•"/>
            </a:pPr>
            <a:endParaRPr lang="en-US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,Sans-Serif" panose="05040102010807070707" pitchFamily="18" charset="2"/>
              <a:buChar char="•"/>
            </a:pP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Dikdörtgen</a:t>
            </a: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şeklindedir</a:t>
            </a:r>
            <a:endParaRPr lang="en-US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,Sans-Serif" panose="05040102010807070707" pitchFamily="18" charset="2"/>
              <a:buChar char="•"/>
            </a:pPr>
            <a:endParaRPr lang="en-US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,Sans-Serif" panose="05040102010807070707" pitchFamily="18" charset="2"/>
              <a:buChar char="•"/>
            </a:pP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Orta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yuvarlak</a:t>
            </a: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,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ceza</a:t>
            </a: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sahası</a:t>
            </a: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ve</a:t>
            </a: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kale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alanı</a:t>
            </a: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vardır</a:t>
            </a:r>
            <a:endParaRPr lang="en-US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,Sans-Serif" panose="05040102010807070707" pitchFamily="18" charset="2"/>
              <a:buChar char="•"/>
            </a:pPr>
            <a:endParaRPr lang="en-US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,Sans-Serif" panose="05040102010807070707" pitchFamily="18" charset="2"/>
              <a:buChar char="•"/>
            </a:pP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Profesyonel</a:t>
            </a: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sahalar</a:t>
            </a: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yaklaşık</a:t>
            </a:r>
            <a:r>
              <a:rPr lang="en-US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 100x64 </a:t>
            </a:r>
            <a:r>
              <a:rPr lang="en-US" err="1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metredir</a:t>
            </a:r>
            <a:endParaRPr lang="tr-TR" err="1">
              <a:latin typeface="Calibri Light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>
              <a:buClr>
                <a:srgbClr val="FFFFFF"/>
              </a:buClr>
              <a:buFont typeface="Arial" panose="05040102010807070707" pitchFamily="18" charset="2"/>
              <a:buChar char="•"/>
            </a:pP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</p:txBody>
      </p:sp>
      <p:pic>
        <p:nvPicPr>
          <p:cNvPr id="6" name="Resim 5" descr="amblem, simge, sembol, ticari marka, rozet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AA817A3-2641-98BC-65F7-1B2D4CE4B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9741" y="91558"/>
            <a:ext cx="910275" cy="929325"/>
          </a:xfrm>
          <a:prstGeom prst="rect">
            <a:avLst/>
          </a:prstGeom>
        </p:spPr>
      </p:pic>
      <p:pic>
        <p:nvPicPr>
          <p:cNvPr id="10" name="Resim 9" descr="Futbol Sahası Ölçüleri Kapsamlı Klavuz - Vizyon Spor">
            <a:extLst>
              <a:ext uri="{FF2B5EF4-FFF2-40B4-BE49-F238E27FC236}">
                <a16:creationId xmlns:a16="http://schemas.microsoft.com/office/drawing/2014/main" id="{C2508079-2E4F-2532-9C48-571A1A0B8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592" y="1805550"/>
            <a:ext cx="5724938" cy="4276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887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AEA1CE-C5CF-53FC-619F-37A7C71AF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D26865-7585-DC58-4412-822FFCE75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774" y="680960"/>
            <a:ext cx="9714139" cy="1153506"/>
          </a:xfrm>
        </p:spPr>
        <p:txBody>
          <a:bodyPr anchor="b">
            <a:normAutofit/>
          </a:bodyPr>
          <a:lstStyle/>
          <a:p>
            <a:r>
              <a:rPr lang="tr-TR" sz="2800">
                <a:latin typeface="calibri light"/>
                <a:ea typeface="calibri light"/>
                <a:cs typeface="calibri light"/>
              </a:rPr>
              <a:t>Neden Futbol Oynamalıyız?</a:t>
            </a:r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26BBC6-F972-64E2-B835-8F4BB479E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754" y="2542396"/>
            <a:ext cx="8316462" cy="3070226"/>
          </a:xfrm>
        </p:spPr>
        <p:txBody>
          <a:bodyPr anchor="t">
            <a:normAutofit/>
          </a:bodyPr>
          <a:lstStyle/>
          <a:p>
            <a:pPr marL="342900" indent="-342900"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Sağlıklı bir beden için</a:t>
            </a: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 marL="342900" indent="-342900"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 Eğlenmek ve yeni arkadaşlar edinmek için</a:t>
            </a:r>
            <a:endParaRPr lang="tr-TR">
              <a:latin typeface="Calibri Light"/>
              <a:ea typeface="+mn-lt"/>
              <a:cs typeface="+mn-lt"/>
            </a:endParaRPr>
          </a:p>
          <a:p>
            <a:pPr marL="342900" indent="-342900"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Rekabeti, kazanmayı ve kaybetmeyi öğrenmek için</a:t>
            </a: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 marL="342900" indent="-342900"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 Zamanı verimli geçirmek için</a:t>
            </a: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 marL="342900" indent="-342900">
              <a:buClr>
                <a:srgbClr val="FFFFFF"/>
              </a:buClr>
              <a:buFont typeface="Arial" panose="05040102010807070707" pitchFamily="18" charset="2"/>
              <a:buChar char="•"/>
            </a:pPr>
            <a:r>
              <a:rPr lang="tr-TR">
                <a:solidFill>
                  <a:schemeClr val="tx1"/>
                </a:solidFill>
                <a:latin typeface="Calibri Light"/>
                <a:ea typeface="+mn-lt"/>
                <a:cs typeface="+mn-lt"/>
              </a:rPr>
              <a:t>Hayalini kurduğun mesleğe (belki futbolcu!) bir adım daha yaklaşmak için</a:t>
            </a: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  <a:p>
            <a:pPr marL="342900" indent="-342900">
              <a:buClr>
                <a:srgbClr val="FFFFFF"/>
              </a:buClr>
              <a:buFont typeface="Arial" panose="05040102010807070707" pitchFamily="18" charset="2"/>
              <a:buChar char="•"/>
            </a:pPr>
            <a:endParaRPr lang="tr-TR">
              <a:solidFill>
                <a:schemeClr val="tx1"/>
              </a:solidFill>
              <a:latin typeface="Calibri Light"/>
              <a:ea typeface="calibri light"/>
              <a:cs typeface="calibri light"/>
            </a:endParaRPr>
          </a:p>
        </p:txBody>
      </p:sp>
      <p:pic>
        <p:nvPicPr>
          <p:cNvPr id="6" name="Resim 5" descr="amblem, simge, sembol, ticari marka, rozet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2D46BA6-984F-6EEB-8969-9B2A37CD7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9741" y="91558"/>
            <a:ext cx="910275" cy="92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95133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Geniş ekran</PresentationFormat>
  <Paragraphs>45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Arial,Sans-Serif</vt:lpstr>
      <vt:lpstr>Calibri Light</vt:lpstr>
      <vt:lpstr>Calibri Light</vt:lpstr>
      <vt:lpstr>Century Gothic</vt:lpstr>
      <vt:lpstr>Wingdings 3</vt:lpstr>
      <vt:lpstr>Slice</vt:lpstr>
      <vt:lpstr>                  ORTAOKUL                 FUTBOL KULÜBÜ       DERS ÖĞRETMENİ: BERFİN GÜMÜŞGÜL</vt:lpstr>
      <vt:lpstr>Futbol Nedir? Nasıl Oynanır?</vt:lpstr>
      <vt:lpstr>  Futbolun Faydaları Nelerdir? </vt:lpstr>
      <vt:lpstr>Futbolda Temel Kurallar</vt:lpstr>
      <vt:lpstr>Futbolun Ekipmanları ve Sahası</vt:lpstr>
      <vt:lpstr>Neden Futbol Oynamalıyız?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Tekfen</cp:lastModifiedBy>
  <cp:revision>5</cp:revision>
  <dcterms:created xsi:type="dcterms:W3CDTF">2025-08-13T17:49:16Z</dcterms:created>
  <dcterms:modified xsi:type="dcterms:W3CDTF">2025-09-11T06:58:23Z</dcterms:modified>
</cp:coreProperties>
</file>